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7" r:id="rId30"/>
    <p:sldId id="408" r:id="rId31"/>
    <p:sldId id="434" r:id="rId32"/>
    <p:sldId id="438" r:id="rId33"/>
    <p:sldId id="425" r:id="rId34"/>
    <p:sldId id="278" r:id="rId35"/>
    <p:sldId id="429" r:id="rId36"/>
    <p:sldId id="433"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123" d="100"/>
          <a:sy n="123" d="100"/>
        </p:scale>
        <p:origin x="-480"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Cloud </a:t>
            </a:r>
            <a:r>
              <a:rPr lang="en-US" sz="1200" b="0" i="0" u="none" strike="noStrike" cap="none" baseline="0" dirty="0" smtClean="0">
                <a:solidFill>
                  <a:schemeClr val="dk1"/>
                </a:solidFill>
                <a:latin typeface="Verdana"/>
                <a:ea typeface="Verdana"/>
                <a:cs typeface="Verdana"/>
                <a:sym typeface="Verdana"/>
              </a:rPr>
              <a:t>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a:t>
            </a:r>
            <a:r>
              <a:rPr lang="en-US" sz="1600" dirty="0" smtClean="0">
                <a:solidFill>
                  <a:srgbClr val="000000"/>
                </a:solidFill>
              </a:rPr>
              <a:t>platform</a:t>
            </a:r>
            <a:r>
              <a:rPr lang="en-US" sz="1600" dirty="0">
                <a:solidFill>
                  <a:srgbClr val="000000"/>
                </a:solidFill>
              </a:rPr>
              <a:t>,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33</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5.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endParaRPr lang="en-US" sz="2800" dirty="0" smtClean="0">
              <a:solidFill>
                <a:srgbClr val="FFFFFF"/>
              </a:solidFill>
            </a:endParaRP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r>
              <a:rPr lang="en-US" sz="2800" dirty="0" smtClean="0">
                <a:solidFill>
                  <a:srgbClr val="FFFFFF"/>
                </a:solidFill>
              </a:rPr>
              <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takes a </a:t>
            </a:r>
            <a:r>
              <a:rPr lang="en-US" sz="3200" dirty="0" smtClean="0">
                <a:solidFill>
                  <a:schemeClr val="accent1"/>
                </a:solidFill>
              </a:rPr>
              <a:t>Cloud Native </a:t>
            </a:r>
            <a:r>
              <a:rPr lang="en-US" sz="3200" dirty="0" smtClean="0">
                <a:solidFill>
                  <a:schemeClr val="accent1"/>
                </a:solidFill>
              </a:rPr>
              <a:t>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a:t>
            </a:r>
            <a:r>
              <a:rPr lang="en-US" sz="1600" dirty="0" smtClean="0">
                <a:solidFill>
                  <a:schemeClr val="tx2"/>
                </a:solidFill>
                <a:uFill>
                  <a:solidFill>
                    <a:srgbClr val="4D4D4D"/>
                  </a:solidFill>
                </a:uFill>
                <a:latin typeface="+mn-lt"/>
                <a:ea typeface="Avenir Next"/>
                <a:cs typeface="Avenir Next"/>
                <a:sym typeface="Avenir Next"/>
              </a:rPr>
              <a:t>Discovery</a:t>
            </a:r>
          </a:p>
          <a:p>
            <a:pPr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ea typeface="Avenir Next"/>
                <a:cs typeface="Avenir Next"/>
                <a:sym typeface="Avenir Next"/>
              </a:rPr>
              <a:t>Fault </a:t>
            </a:r>
            <a:r>
              <a:rPr lang="en-US" sz="1600" dirty="0" smtClean="0">
                <a:solidFill>
                  <a:schemeClr val="tx2"/>
                </a:solidFill>
                <a:uFill>
                  <a:solidFill>
                    <a:srgbClr val="4D4D4D"/>
                  </a:solidFill>
                </a:uFill>
                <a:ea typeface="Avenir Next"/>
                <a:cs typeface="Avenir Next"/>
                <a:sym typeface="Avenir Next"/>
              </a:rPr>
              <a:t>Tolerance</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Integration</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26</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a:solidFill>
                  <a:schemeClr val="accent1"/>
                </a:solidFill>
              </a:rPr>
              <a:t>It takes a </a:t>
            </a:r>
            <a:r>
              <a:rPr lang="en-US" sz="3200" dirty="0" smtClean="0">
                <a:solidFill>
                  <a:schemeClr val="accent1"/>
                </a:solidFill>
              </a:rPr>
              <a:t>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0"/>
            <a:ext cx="8410499" cy="460500"/>
          </a:xfrm>
        </p:spPr>
        <p:txBody>
          <a:bodyPr/>
          <a:lstStyle/>
          <a:p>
            <a:pPr>
              <a:lnSpc>
                <a:spcPct val="100000"/>
              </a:lnSpc>
              <a:buClr>
                <a:schemeClr val="dk1"/>
              </a:buClr>
            </a:pPr>
            <a:r>
              <a:rPr lang="en-US" sz="3200" dirty="0">
                <a:solidFill>
                  <a:srgbClr val="008881"/>
                </a:solidFill>
                <a:uFill>
                  <a:solidFill>
                    <a:srgbClr val="008881"/>
                  </a:solidFill>
                </a:uFill>
              </a:rPr>
              <a:t>Essential elements of a </a:t>
            </a:r>
            <a:r>
              <a:rPr lang="en-US" sz="3200" dirty="0" smtClean="0">
                <a:solidFill>
                  <a:srgbClr val="008881"/>
                </a:solidFill>
                <a:uFill>
                  <a:solidFill>
                    <a:srgbClr val="008881"/>
                  </a:solidFill>
                </a:uFill>
              </a:rPr>
              <a:t>Cloud-Native </a:t>
            </a:r>
            <a:r>
              <a:rPr lang="en-US" sz="3200" dirty="0">
                <a:solidFill>
                  <a:srgbClr val="008881"/>
                </a:solidFill>
                <a:uFill>
                  <a:solidFill>
                    <a:srgbClr val="008881"/>
                  </a:solidFill>
                </a:uFill>
              </a:rPr>
              <a:t>platform</a:t>
            </a:r>
          </a:p>
        </p:txBody>
      </p:sp>
      <p:sp>
        <p:nvSpPr>
          <p:cNvPr id="5" name="Text Placeholder 4"/>
          <p:cNvSpPr>
            <a:spLocks noGrp="1"/>
          </p:cNvSpPr>
          <p:nvPr>
            <p:ph type="body" idx="1"/>
          </p:nvPr>
        </p:nvSpPr>
        <p:spPr>
          <a:xfrm>
            <a:off x="366713" y="1074737"/>
            <a:ext cx="5179621" cy="3382961"/>
          </a:xfrm>
        </p:spPr>
        <p:txBody>
          <a:bodyPr/>
          <a:lstStyle/>
          <a:p>
            <a:pPr marL="233363" indent="-233363"/>
            <a:r>
              <a:rPr lang="en-US" sz="1800" dirty="0">
                <a:solidFill>
                  <a:srgbClr val="008881"/>
                </a:solidFill>
                <a:uFill>
                  <a:solidFill>
                    <a:srgbClr val="008881"/>
                  </a:solidFill>
                </a:uFill>
              </a:rPr>
              <a:t>Rapid Provisioning</a:t>
            </a:r>
          </a:p>
          <a:p>
            <a:pPr marL="233363" indent="-233363"/>
            <a:r>
              <a:rPr lang="en-US" sz="1800" dirty="0">
                <a:solidFill>
                  <a:srgbClr val="008881"/>
                </a:solidFill>
                <a:uFill>
                  <a:solidFill>
                    <a:srgbClr val="008881"/>
                  </a:solidFill>
                </a:uFill>
              </a:rPr>
              <a:t>Rapid Application </a:t>
            </a:r>
            <a:r>
              <a:rPr lang="en-US" sz="1800" dirty="0">
                <a:solidFill>
                  <a:srgbClr val="008881"/>
                </a:solidFill>
                <a:uFill>
                  <a:solidFill>
                    <a:srgbClr val="008881"/>
                  </a:solidFill>
                </a:uFill>
              </a:rPr>
              <a:t>Deployment &amp; Management</a:t>
            </a:r>
            <a:endParaRPr lang="en-US" sz="1800" dirty="0">
              <a:solidFill>
                <a:srgbClr val="008881"/>
              </a:solidFill>
              <a:uFill>
                <a:solidFill>
                  <a:srgbClr val="008881"/>
                </a:solidFill>
              </a:uFill>
            </a:endParaRPr>
          </a:p>
          <a:p>
            <a:pPr marL="233363" indent="-233363"/>
            <a:r>
              <a:rPr lang="en-US" sz="1800" dirty="0" smtClean="0">
                <a:solidFill>
                  <a:srgbClr val="008881"/>
                </a:solidFill>
                <a:uFill>
                  <a:solidFill>
                    <a:srgbClr val="008881"/>
                  </a:solidFill>
                </a:uFill>
              </a:rPr>
              <a:t>Scales Horizontally</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Basic Monitoring, Logs &amp; Metrics</a:t>
            </a:r>
          </a:p>
          <a:p>
            <a:pPr marL="233363" indent="-233363"/>
            <a:r>
              <a:rPr lang="en-US" sz="1800" dirty="0">
                <a:solidFill>
                  <a:srgbClr val="008881"/>
                </a:solidFill>
                <a:uFill>
                  <a:solidFill>
                    <a:srgbClr val="008881"/>
                  </a:solidFill>
                </a:uFill>
              </a:rPr>
              <a:t>No</a:t>
            </a:r>
            <a:r>
              <a:rPr lang="en-US" sz="1800" dirty="0">
                <a:solidFill>
                  <a:srgbClr val="008881"/>
                </a:solidFill>
                <a:uFill>
                  <a:solidFill>
                    <a:srgbClr val="008881"/>
                  </a:solidFill>
                </a:uFill>
              </a:rPr>
              <a:t>-downtime platform </a:t>
            </a:r>
            <a:r>
              <a:rPr lang="en-US" sz="1800" dirty="0">
                <a:solidFill>
                  <a:srgbClr val="008881"/>
                </a:solidFill>
                <a:uFill>
                  <a:solidFill>
                    <a:srgbClr val="008881"/>
                  </a:solidFill>
                </a:uFill>
              </a:rPr>
              <a:t>upgrades</a:t>
            </a:r>
          </a:p>
          <a:p>
            <a:pPr marL="233363" indent="-233363"/>
            <a:r>
              <a:rPr lang="en-US" sz="1800" dirty="0">
                <a:solidFill>
                  <a:srgbClr val="008881"/>
                </a:solidFill>
                <a:uFill>
                  <a:solidFill>
                    <a:srgbClr val="008881"/>
                  </a:solidFill>
                </a:uFill>
              </a:rPr>
              <a:t>D</a:t>
            </a:r>
            <a:r>
              <a:rPr lang="en-US" sz="1800" dirty="0">
                <a:solidFill>
                  <a:srgbClr val="008881"/>
                </a:solidFill>
                <a:uFill>
                  <a:solidFill>
                    <a:srgbClr val="008881"/>
                  </a:solidFill>
                </a:uFill>
              </a:rPr>
              <a:t>ynamic </a:t>
            </a:r>
            <a:r>
              <a:rPr lang="en-US" sz="1800" dirty="0">
                <a:solidFill>
                  <a:srgbClr val="008881"/>
                </a:solidFill>
                <a:uFill>
                  <a:solidFill>
                    <a:srgbClr val="008881"/>
                  </a:solidFill>
                </a:uFill>
              </a:rPr>
              <a:t>load balancing and </a:t>
            </a:r>
            <a:r>
              <a:rPr lang="en-US" sz="1800" dirty="0">
                <a:solidFill>
                  <a:srgbClr val="008881"/>
                </a:solidFill>
                <a:uFill>
                  <a:solidFill>
                    <a:srgbClr val="008881"/>
                  </a:solidFill>
                </a:uFill>
              </a:rPr>
              <a:t>routing</a:t>
            </a:r>
          </a:p>
          <a:p>
            <a:pPr marL="233363" indent="-233363"/>
            <a:r>
              <a:rPr lang="en-US" sz="1800" dirty="0">
                <a:solidFill>
                  <a:srgbClr val="008881"/>
                </a:solidFill>
                <a:uFill>
                  <a:solidFill>
                    <a:srgbClr val="008881"/>
                  </a:solidFill>
                </a:uFill>
              </a:rPr>
              <a:t>Manage </a:t>
            </a:r>
            <a:r>
              <a:rPr lang="en-US" sz="1800" dirty="0">
                <a:solidFill>
                  <a:srgbClr val="008881"/>
                </a:solidFill>
                <a:uFill>
                  <a:solidFill>
                    <a:srgbClr val="008881"/>
                  </a:solidFill>
                </a:uFill>
              </a:rPr>
              <a:t>supporting services (data, messaging</a:t>
            </a:r>
            <a:r>
              <a:rPr lang="en-US" sz="1800" dirty="0">
                <a:solidFill>
                  <a:srgbClr val="008881"/>
                </a:solidFill>
                <a:uFill>
                  <a:solidFill>
                    <a:srgbClr val="008881"/>
                  </a:solidFill>
                </a:uFill>
              </a:rPr>
              <a:t>)</a:t>
            </a:r>
          </a:p>
          <a:p>
            <a:pPr marL="233363" indent="-233363"/>
            <a:r>
              <a:rPr lang="en-US" sz="1800" dirty="0">
                <a:solidFill>
                  <a:srgbClr val="008881"/>
                </a:solidFill>
                <a:uFill>
                  <a:solidFill>
                    <a:srgbClr val="008881"/>
                  </a:solidFill>
                </a:uFill>
              </a:rPr>
              <a:t>F</a:t>
            </a:r>
            <a:r>
              <a:rPr lang="en-US" sz="1800" dirty="0">
                <a:solidFill>
                  <a:srgbClr val="008881"/>
                </a:solidFill>
                <a:uFill>
                  <a:solidFill>
                    <a:srgbClr val="008881"/>
                  </a:solidFill>
                </a:uFill>
              </a:rPr>
              <a:t>ailure </a:t>
            </a:r>
            <a:r>
              <a:rPr lang="en-US" sz="1800" dirty="0">
                <a:solidFill>
                  <a:srgbClr val="008881"/>
                </a:solidFill>
                <a:uFill>
                  <a:solidFill>
                    <a:srgbClr val="008881"/>
                  </a:solidFill>
                </a:uFill>
              </a:rPr>
              <a:t>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050003" y="791638"/>
            <a:ext cx="2249964" cy="3666060"/>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86132</TotalTime>
  <Words>1812</Words>
  <Application>Microsoft Macintosh PowerPoint</Application>
  <PresentationFormat>On-screen Show (16:9)</PresentationFormat>
  <Paragraphs>369</Paragraphs>
  <Slides>33</Slides>
  <Notes>32</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 Native Application Framework</vt:lpstr>
      <vt:lpstr>PowerPoint Presentation</vt:lpstr>
      <vt:lpstr>Companies want to be fast like Netflix</vt:lpstr>
      <vt:lpstr>It takes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410</cp:revision>
  <dcterms:modified xsi:type="dcterms:W3CDTF">2016-03-30T00:10:16Z</dcterms:modified>
</cp:coreProperties>
</file>